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313" r:id="rId2"/>
    <p:sldId id="314" r:id="rId3"/>
    <p:sldId id="315" r:id="rId4"/>
    <p:sldId id="316" r:id="rId5"/>
    <p:sldId id="317" r:id="rId6"/>
    <p:sldId id="318" r:id="rId7"/>
    <p:sldId id="319" r:id="rId8"/>
    <p:sldId id="320" r:id="rId9"/>
    <p:sldId id="321" r:id="rId10"/>
    <p:sldId id="322" r:id="rId11"/>
    <p:sldId id="323" r:id="rId12"/>
    <p:sldId id="324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C234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768"/>
    <p:restoredTop sz="94635"/>
  </p:normalViewPr>
  <p:slideViewPr>
    <p:cSldViewPr snapToGrid="0">
      <p:cViewPr>
        <p:scale>
          <a:sx n="82" d="100"/>
          <a:sy n="82" d="100"/>
        </p:scale>
        <p:origin x="936" y="7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28A007-030F-3C44-BFAD-D569290B208B}" type="datetimeFigureOut">
              <a:rPr lang="en-GB" smtClean="0"/>
              <a:t>09/09/2024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EC1116-35F6-9F4B-B7F6-48F4C768934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67921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noProof="0" dirty="0"/>
              <a:t>To be more specific, this thesis targets designing new human behaviour-sensing principles based on IoT sensors. Also</a:t>
            </a:r>
            <a:r>
              <a:rPr lang="en-GB" altLang="zh-CN" noProof="0" dirty="0"/>
              <a:t>, s</a:t>
            </a:r>
            <a:r>
              <a:rPr lang="en-GB" noProof="0" dirty="0"/>
              <a:t>ince the IoT sensors are much more cost and power-efficient than traditional sensors, as a trade-off, the </a:t>
            </a:r>
            <a:r>
              <a:rPr lang="en-GB" altLang="zh-CN" noProof="0" dirty="0"/>
              <a:t>sensing accuracy shall be compromised. Therefore, proposing new data analytic algorithms to fit the sensory data is another objective. With these tools at hand, various human behaviour-sensing applications can be enabled, including both physical and physiological behaviours.</a:t>
            </a:r>
          </a:p>
          <a:p>
            <a:endParaRPr lang="en-GB" noProof="0" dirty="0"/>
          </a:p>
          <a:p>
            <a:r>
              <a:rPr lang="en-GB" altLang="zh-CN" noProof="0" dirty="0"/>
              <a:t>I narrow</a:t>
            </a:r>
            <a:r>
              <a:rPr lang="en-GB" noProof="0" dirty="0"/>
              <a:t> down the scope</a:t>
            </a:r>
            <a:r>
              <a:rPr lang="en-GB" altLang="zh-CN" noProof="0" dirty="0"/>
              <a:t> of this thesis</a:t>
            </a:r>
            <a:r>
              <a:rPr lang="en-GB" noProof="0" dirty="0"/>
              <a:t> into two specific applications. For the physical behaviours, </a:t>
            </a:r>
            <a:r>
              <a:rPr lang="en-GB" altLang="zh-CN" noProof="0" dirty="0"/>
              <a:t>I</a:t>
            </a:r>
            <a:r>
              <a:rPr lang="en-GB" noProof="0" dirty="0"/>
              <a:t> will focus on designing interaction gesture recognition systems, considering the prevalence of such tasks. For the physiological behaviours, </a:t>
            </a:r>
            <a:r>
              <a:rPr lang="en-GB" altLang="zh-CN" noProof="0" dirty="0"/>
              <a:t>I</a:t>
            </a:r>
            <a:r>
              <a:rPr lang="en-GB" noProof="0" dirty="0"/>
              <a:t> will focus on analysing pulmonary activities because pulmonary diseases are largely chronic and require long-term management, and this is where cost-efficient IoT devices can help.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BFD46C-9456-9741-9DDC-C892CE634CB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843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EC1116-35F6-9F4B-B7F6-48F4C768934B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88861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33E6E6-65B9-4591-A627-3F73D33D27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C82362-E91E-50BA-295A-9C3D7BE02F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9908F1-9F2E-9FB3-DC4C-D9FD9072FD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FAF82B-CE00-074A-9339-0AFFCEAAAA0E}" type="datetimeFigureOut">
              <a:rPr lang="en-GB" smtClean="0"/>
              <a:t>09/09/2024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48DDCF-DDCE-410B-A9B6-8922DD8E0A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C1376F-E215-02D3-0C07-C75B89F76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A61EE-BAAA-9449-85EC-B3CD9F5E54D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93250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271C33-F081-91E8-78A6-60339784D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5CB7DD0-C83C-4FCF-954C-C48CB75AD1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91BAB1-A352-CDC7-12F7-F5CD7D17E8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FAF82B-CE00-074A-9339-0AFFCEAAAA0E}" type="datetimeFigureOut">
              <a:rPr lang="en-GB" smtClean="0"/>
              <a:t>09/09/2024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E19B9D-0F52-E06F-6D39-FE754EBC0B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AB6664-1A85-7F5C-B301-527875FF5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A61EE-BAAA-9449-85EC-B3CD9F5E54D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26202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3EB6CCF-D947-443B-C62D-AD214B75FE6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6C63651-7E45-155F-4BCE-9C56AE506B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9F663B-5909-0CEE-2699-ED5239A894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FAF82B-CE00-074A-9339-0AFFCEAAAA0E}" type="datetimeFigureOut">
              <a:rPr lang="en-GB" smtClean="0"/>
              <a:t>09/09/2024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62F293-27E5-42F7-F9A2-10F1BB1E35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030B11-DB8F-5E34-DF26-1536F6ED74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A61EE-BAAA-9449-85EC-B3CD9F5E54D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0676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2EDC0E-69A6-FF54-77E4-8B06E81BB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5E8530-4125-E013-8C25-D2EF4E9EAB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A81292-1F08-8460-CFE6-3AA3DA88E2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FAF82B-CE00-074A-9339-0AFFCEAAAA0E}" type="datetimeFigureOut">
              <a:rPr lang="en-GB" smtClean="0"/>
              <a:t>09/09/2024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D542BE-5C2D-6828-A15A-3416EB7806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50C52E-8223-A12D-A16C-47E05B514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A61EE-BAAA-9449-85EC-B3CD9F5E54D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40227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83F6D-5C77-28C8-72B2-C663CFDAC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08543D-6C99-AD0F-1AE1-6482F2A8DC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4F43D5-4A4D-79C1-C05C-D1204398E1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FAF82B-CE00-074A-9339-0AFFCEAAAA0E}" type="datetimeFigureOut">
              <a:rPr lang="en-GB" smtClean="0"/>
              <a:t>09/09/2024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ED9C1B-9280-64B6-AFB0-B735CEA8A6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2DF504-7FCF-F3D1-1298-7AD2BEC71D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A61EE-BAAA-9449-85EC-B3CD9F5E54D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11492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E8478-3BFD-66D0-B947-063601650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FC9424-D3CF-EBC1-64D9-C0A26C489F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2C7410-C500-4996-B5FA-D83350150A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95C49C-3D48-4FD1-5F0B-BC4A919EC9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FAF82B-CE00-074A-9339-0AFFCEAAAA0E}" type="datetimeFigureOut">
              <a:rPr lang="en-GB" smtClean="0"/>
              <a:t>09/09/2024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4BFA1C-AF30-73DE-D75B-A0117F0AFD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0B5E07-59C8-FBBE-EF5A-4EBA89AE7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A61EE-BAAA-9449-85EC-B3CD9F5E54D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51735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639ACA-CB2C-7583-268B-1ACD61442B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8276F3-D2ED-FCEE-68FA-7F2785062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82ACD6-1061-9BB8-EC45-1AEC955FF8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324209-F581-0CD7-2EAE-403912C0F2C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BE18CC3-E235-C217-7E67-D08CAE1B55F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C20FF3F-2F07-6BF6-4596-BA388CED6D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FAF82B-CE00-074A-9339-0AFFCEAAAA0E}" type="datetimeFigureOut">
              <a:rPr lang="en-GB" smtClean="0"/>
              <a:t>09/09/2024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3A391AB-FABC-A384-D445-9D302112E5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EA8ED28-C4FE-E7F2-80B8-89F05A001C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A61EE-BAAA-9449-85EC-B3CD9F5E54D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94622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8ABDD5-1A60-42C6-5095-CA5BC320B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975373-45CE-F417-9DE9-C15539F12E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FAF82B-CE00-074A-9339-0AFFCEAAAA0E}" type="datetimeFigureOut">
              <a:rPr lang="en-GB" smtClean="0"/>
              <a:t>09/09/2024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0DB72F2-62D3-A61C-F2AB-BDA992FAB7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78BEC6-3C10-388B-A058-D8977F628E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A61EE-BAAA-9449-85EC-B3CD9F5E54D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10210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CA0A8A-B795-74FB-684D-D9F6225850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FAF82B-CE00-074A-9339-0AFFCEAAAA0E}" type="datetimeFigureOut">
              <a:rPr lang="en-GB" smtClean="0"/>
              <a:t>09/09/2024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2DAE75E-9F0C-6758-84D1-C88A4BFDA1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D23EC4-5D54-B459-B68B-1B295C321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A61EE-BAAA-9449-85EC-B3CD9F5E54D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77086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2015A2-C13A-B792-1B3B-C6ECF9E033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B3338C-8904-AB1A-C41E-9C8B444197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A01EB6-1627-1952-6DE8-1687E89DFA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7A4643-C14D-B17B-98D7-E28FB5F95B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FAF82B-CE00-074A-9339-0AFFCEAAAA0E}" type="datetimeFigureOut">
              <a:rPr lang="en-GB" smtClean="0"/>
              <a:t>09/09/2024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A6E92E-F05C-2796-721F-D5205A7BBA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02670B-9DEE-5231-1982-BE5D1538E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A61EE-BAAA-9449-85EC-B3CD9F5E54D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089984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4037DD-AAA1-543D-04B2-C07D6C046E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2B3876E-B690-294D-4847-E39F131A65C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AA71BC-8CD9-507B-52E7-131A684F62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2688C0-45F4-6303-6778-015CAC14F2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FAF82B-CE00-074A-9339-0AFFCEAAAA0E}" type="datetimeFigureOut">
              <a:rPr lang="en-GB" smtClean="0"/>
              <a:t>09/09/2024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97F867-B4FE-B140-B089-B6C8B7F290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177D0E-3C4C-41DD-9B38-EB21F7036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A61EE-BAAA-9449-85EC-B3CD9F5E54D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23833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6F0325D-6D3B-2CF2-9514-DBFCCBB46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BA0B52-0A99-77A9-DC89-2555A88EBB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BF5B45-3FE7-9A84-27D1-36E0FB6C0FB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1FAF82B-CE00-074A-9339-0AFFCEAAAA0E}" type="datetimeFigureOut">
              <a:rPr lang="en-GB" smtClean="0"/>
              <a:t>09/09/2024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221E5B-0747-1F90-7318-B73A4A31A9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7F758C-4F0F-94F1-BF23-C5C9546E56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19A61EE-BAAA-9449-85EC-B3CD9F5E54D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71513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svg"/><Relationship Id="rId18" Type="http://schemas.openxmlformats.org/officeDocument/2006/relationships/image" Target="../media/image16.svg"/><Relationship Id="rId3" Type="http://schemas.openxmlformats.org/officeDocument/2006/relationships/image" Target="../media/image1.png"/><Relationship Id="rId21" Type="http://schemas.openxmlformats.org/officeDocument/2006/relationships/image" Target="../media/image19.png"/><Relationship Id="rId7" Type="http://schemas.openxmlformats.org/officeDocument/2006/relationships/image" Target="../media/image5.sv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20" Type="http://schemas.openxmlformats.org/officeDocument/2006/relationships/image" Target="../media/image18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9.svg"/><Relationship Id="rId5" Type="http://schemas.openxmlformats.org/officeDocument/2006/relationships/image" Target="../media/image3.svg"/><Relationship Id="rId15" Type="http://schemas.openxmlformats.org/officeDocument/2006/relationships/image" Target="../media/image13.svg"/><Relationship Id="rId10" Type="http://schemas.openxmlformats.org/officeDocument/2006/relationships/image" Target="../media/image8.png"/><Relationship Id="rId19" Type="http://schemas.openxmlformats.org/officeDocument/2006/relationships/image" Target="../media/image17.png"/><Relationship Id="rId4" Type="http://schemas.openxmlformats.org/officeDocument/2006/relationships/image" Target="../media/image2.png"/><Relationship Id="rId9" Type="http://schemas.openxmlformats.org/officeDocument/2006/relationships/image" Target="../media/image7.svg"/><Relationship Id="rId1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jpg"/><Relationship Id="rId5" Type="http://schemas.openxmlformats.org/officeDocument/2006/relationships/image" Target="../media/image30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7666DC28-B002-0079-AC78-61509DE86445}"/>
              </a:ext>
            </a:extLst>
          </p:cNvPr>
          <p:cNvGrpSpPr/>
          <p:nvPr/>
        </p:nvGrpSpPr>
        <p:grpSpPr>
          <a:xfrm>
            <a:off x="3652167" y="1448245"/>
            <a:ext cx="5976534" cy="4405526"/>
            <a:chOff x="3652167" y="1448245"/>
            <a:chExt cx="5976534" cy="4405526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682F680D-5411-37F7-37BA-65B57CD7BBE6}"/>
                </a:ext>
              </a:extLst>
            </p:cNvPr>
            <p:cNvGrpSpPr/>
            <p:nvPr/>
          </p:nvGrpSpPr>
          <p:grpSpPr>
            <a:xfrm>
              <a:off x="3652167" y="1448245"/>
              <a:ext cx="1346252" cy="1719699"/>
              <a:chOff x="3544023" y="1821702"/>
              <a:chExt cx="1346252" cy="1719699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359B2EB-47A1-B9B0-B239-663CD43AFFE3}"/>
                  </a:ext>
                </a:extLst>
              </p:cNvPr>
              <p:cNvSpPr txBox="1"/>
              <p:nvPr/>
            </p:nvSpPr>
            <p:spPr>
              <a:xfrm>
                <a:off x="3604641" y="1821702"/>
                <a:ext cx="122501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altLang="zh-CN" sz="2000" dirty="0">
                    <a:latin typeface="Candara" panose="020E0502030303020204" pitchFamily="34" charset="0"/>
                  </a:rPr>
                  <a:t>Principles</a:t>
                </a:r>
                <a:endParaRPr lang="en-GB" sz="2000" dirty="0">
                  <a:latin typeface="Candara" panose="020E0502030303020204" pitchFamily="34" charset="0"/>
                </a:endParaRPr>
              </a:p>
            </p:txBody>
          </p:sp>
          <p:pic>
            <p:nvPicPr>
              <p:cNvPr id="10" name="Picture 9" descr="A black background with a few icons&#10;&#10;Description automatically generated with medium confidence">
                <a:extLst>
                  <a:ext uri="{FF2B5EF4-FFF2-40B4-BE49-F238E27FC236}">
                    <a16:creationId xmlns:a16="http://schemas.microsoft.com/office/drawing/2014/main" id="{C6D0A39E-CB65-3ACF-7E19-7437259671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544023" y="2297771"/>
                <a:ext cx="1346252" cy="1243630"/>
              </a:xfrm>
              <a:prstGeom prst="rect">
                <a:avLst/>
              </a:prstGeom>
            </p:spPr>
          </p:pic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31F64F00-AA88-476E-F6F0-F620D5733336}"/>
                </a:ext>
              </a:extLst>
            </p:cNvPr>
            <p:cNvGrpSpPr/>
            <p:nvPr/>
          </p:nvGrpSpPr>
          <p:grpSpPr>
            <a:xfrm>
              <a:off x="7288895" y="1467877"/>
              <a:ext cx="1600356" cy="1741445"/>
              <a:chOff x="7356090" y="1828217"/>
              <a:chExt cx="1600356" cy="1741445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ECEEC86-541D-5071-B447-47FE0CE80CCF}"/>
                  </a:ext>
                </a:extLst>
              </p:cNvPr>
              <p:cNvSpPr txBox="1"/>
              <p:nvPr/>
            </p:nvSpPr>
            <p:spPr>
              <a:xfrm>
                <a:off x="7433272" y="1828217"/>
                <a:ext cx="152317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altLang="zh-CN" sz="2000" dirty="0">
                    <a:latin typeface="Candara" panose="020E0502030303020204" pitchFamily="34" charset="0"/>
                  </a:rPr>
                  <a:t>Applications</a:t>
                </a:r>
                <a:endParaRPr lang="en-GB" sz="2000" dirty="0">
                  <a:latin typeface="Candara" panose="020E0502030303020204" pitchFamily="34" charset="0"/>
                </a:endParaRPr>
              </a:p>
            </p:txBody>
          </p:sp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767E0BE5-F0C7-6C72-6268-3B25139B61F2}"/>
                  </a:ext>
                </a:extLst>
              </p:cNvPr>
              <p:cNvGrpSpPr/>
              <p:nvPr/>
            </p:nvGrpSpPr>
            <p:grpSpPr>
              <a:xfrm>
                <a:off x="7356090" y="2231099"/>
                <a:ext cx="1449631" cy="1338563"/>
                <a:chOff x="7035721" y="2906834"/>
                <a:chExt cx="1449631" cy="1338563"/>
              </a:xfrm>
            </p:grpSpPr>
            <p:pic>
              <p:nvPicPr>
                <p:cNvPr id="14" name="Graphic 13" descr="Woman with solid fill">
                  <a:extLst>
                    <a:ext uri="{FF2B5EF4-FFF2-40B4-BE49-F238E27FC236}">
                      <a16:creationId xmlns:a16="http://schemas.microsoft.com/office/drawing/2014/main" id="{51B03CBE-E405-C9C9-9F04-B950CEB8986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601368" y="2906834"/>
                  <a:ext cx="356273" cy="356273"/>
                </a:xfrm>
                <a:prstGeom prst="rect">
                  <a:avLst/>
                </a:prstGeom>
              </p:spPr>
            </p:pic>
            <p:pic>
              <p:nvPicPr>
                <p:cNvPr id="16" name="Graphic 15" descr="Run with solid fill">
                  <a:extLst>
                    <a:ext uri="{FF2B5EF4-FFF2-40B4-BE49-F238E27FC236}">
                      <a16:creationId xmlns:a16="http://schemas.microsoft.com/office/drawing/2014/main" id="{5F2A2647-CC79-47F0-4051-D5F631AAAEB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129079" y="3277700"/>
                  <a:ext cx="356273" cy="356273"/>
                </a:xfrm>
                <a:prstGeom prst="rect">
                  <a:avLst/>
                </a:prstGeom>
              </p:spPr>
            </p:pic>
            <p:pic>
              <p:nvPicPr>
                <p:cNvPr id="18" name="Graphic 17" descr="Crawl with solid fill">
                  <a:extLst>
                    <a:ext uri="{FF2B5EF4-FFF2-40B4-BE49-F238E27FC236}">
                      <a16:creationId xmlns:a16="http://schemas.microsoft.com/office/drawing/2014/main" id="{8EE8F8BF-2656-E872-7202-44547F36D96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518217" y="3889124"/>
                  <a:ext cx="356273" cy="356273"/>
                </a:xfrm>
                <a:prstGeom prst="rect">
                  <a:avLst/>
                </a:prstGeom>
              </p:spPr>
            </p:pic>
            <p:pic>
              <p:nvPicPr>
                <p:cNvPr id="20" name="Graphic 19" descr="Brain with solid fill">
                  <a:extLst>
                    <a:ext uri="{FF2B5EF4-FFF2-40B4-BE49-F238E27FC236}">
                      <a16:creationId xmlns:a16="http://schemas.microsoft.com/office/drawing/2014/main" id="{42406D9C-4677-D66A-041D-98D8BB1F757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193624" y="3729873"/>
                  <a:ext cx="356273" cy="356273"/>
                </a:xfrm>
                <a:prstGeom prst="rect">
                  <a:avLst/>
                </a:prstGeom>
              </p:spPr>
            </p:pic>
            <p:pic>
              <p:nvPicPr>
                <p:cNvPr id="22" name="Graphic 21" descr="Heart organ with solid fill">
                  <a:extLst>
                    <a:ext uri="{FF2B5EF4-FFF2-40B4-BE49-F238E27FC236}">
                      <a16:creationId xmlns:a16="http://schemas.microsoft.com/office/drawing/2014/main" id="{FA280DFD-0A2C-8949-5BD1-5E40C8E19D4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281091" y="3057784"/>
                  <a:ext cx="356273" cy="356273"/>
                </a:xfrm>
                <a:prstGeom prst="rect">
                  <a:avLst/>
                </a:prstGeom>
              </p:spPr>
            </p:pic>
            <p:pic>
              <p:nvPicPr>
                <p:cNvPr id="25" name="Graphic 24" descr="Lungs with solid fill">
                  <a:extLst>
                    <a:ext uri="{FF2B5EF4-FFF2-40B4-BE49-F238E27FC236}">
                      <a16:creationId xmlns:a16="http://schemas.microsoft.com/office/drawing/2014/main" id="{C634D6E2-61DA-5A86-027D-A4422168D92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>
                  <a:extLst>
                    <a:ext uri="{96DAC541-7B7A-43D3-8B79-37D633B846F1}">
                      <asvg:svgBlip xmlns:asvg="http://schemas.microsoft.com/office/drawing/2016/SVG/main" r:embed="rId1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939848" y="3889124"/>
                  <a:ext cx="305989" cy="305989"/>
                </a:xfrm>
                <a:prstGeom prst="rect">
                  <a:avLst/>
                </a:prstGeom>
              </p:spPr>
            </p:pic>
            <p:pic>
              <p:nvPicPr>
                <p:cNvPr id="5124" name="Picture 4" descr="Lying man posture silhouette - Free people icons">
                  <a:extLst>
                    <a:ext uri="{FF2B5EF4-FFF2-40B4-BE49-F238E27FC236}">
                      <a16:creationId xmlns:a16="http://schemas.microsoft.com/office/drawing/2014/main" id="{D5434DD1-6A09-2DD9-5FE6-2E683316026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035721" y="3344170"/>
                  <a:ext cx="424699" cy="42469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7" name="Graphic 26" descr="Wave Gesture with solid fill">
                  <a:extLst>
                    <a:ext uri="{FF2B5EF4-FFF2-40B4-BE49-F238E27FC236}">
                      <a16:creationId xmlns:a16="http://schemas.microsoft.com/office/drawing/2014/main" id="{70371B23-BF71-7555-F2A2-84E26F86F81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96DAC541-7B7A-43D3-8B79-37D633B846F1}">
                      <asvg:svgBlip xmlns:asvg="http://schemas.microsoft.com/office/drawing/2016/SVG/main" r:embed="rId1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132962" y="3639896"/>
                  <a:ext cx="352390" cy="352390"/>
                </a:xfrm>
                <a:prstGeom prst="rect">
                  <a:avLst/>
                </a:prstGeom>
              </p:spPr>
            </p:pic>
            <p:pic>
              <p:nvPicPr>
                <p:cNvPr id="29" name="Graphic 28" descr="Eye with solid fill">
                  <a:extLst>
                    <a:ext uri="{FF2B5EF4-FFF2-40B4-BE49-F238E27FC236}">
                      <a16:creationId xmlns:a16="http://schemas.microsoft.com/office/drawing/2014/main" id="{367A88FB-51F8-3C98-F8D4-96F34C280D3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9">
                  <a:extLst>
                    <a:ext uri="{96DAC541-7B7A-43D3-8B79-37D633B846F1}">
                      <asvg:svgBlip xmlns:asvg="http://schemas.microsoft.com/office/drawing/2016/SVG/main" r:embed="rId2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939848" y="2997650"/>
                  <a:ext cx="352390" cy="35239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DA797AB4-0AEC-9B48-ADBB-DA02129115F3}"/>
                </a:ext>
              </a:extLst>
            </p:cNvPr>
            <p:cNvGrpSpPr/>
            <p:nvPr/>
          </p:nvGrpSpPr>
          <p:grpSpPr>
            <a:xfrm>
              <a:off x="5432258" y="4185682"/>
              <a:ext cx="1400640" cy="1668089"/>
              <a:chOff x="5432258" y="4185682"/>
              <a:chExt cx="1400640" cy="1668089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DCD281A-6B5C-5F6F-BB90-51C2E9FF720D}"/>
                  </a:ext>
                </a:extLst>
              </p:cNvPr>
              <p:cNvSpPr txBox="1"/>
              <p:nvPr/>
            </p:nvSpPr>
            <p:spPr>
              <a:xfrm>
                <a:off x="5432258" y="4185682"/>
                <a:ext cx="140064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altLang="zh-CN" sz="2000" dirty="0">
                    <a:latin typeface="Candara" panose="020E0502030303020204" pitchFamily="34" charset="0"/>
                  </a:rPr>
                  <a:t>Techniques</a:t>
                </a:r>
                <a:endParaRPr lang="en-GB" sz="2000" dirty="0">
                  <a:latin typeface="Candara" panose="020E0502030303020204" pitchFamily="34" charset="0"/>
                </a:endParaRPr>
              </a:p>
            </p:txBody>
          </p:sp>
          <p:pic>
            <p:nvPicPr>
              <p:cNvPr id="34" name="Picture 33" descr="A black background with a black screen&#10;&#10;Description automatically generated">
                <a:extLst>
                  <a:ext uri="{FF2B5EF4-FFF2-40B4-BE49-F238E27FC236}">
                    <a16:creationId xmlns:a16="http://schemas.microsoft.com/office/drawing/2014/main" id="{9A5CD3DE-8AED-508A-CC1C-B25AF241B7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502620" y="4593852"/>
                <a:ext cx="1259919" cy="1259919"/>
              </a:xfrm>
              <a:prstGeom prst="rect">
                <a:avLst/>
              </a:prstGeom>
            </p:spPr>
          </p:pic>
        </p:grp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828653A0-D06C-5F32-4DD7-D6C3DD0034E3}"/>
                </a:ext>
              </a:extLst>
            </p:cNvPr>
            <p:cNvSpPr txBox="1"/>
            <p:nvPr/>
          </p:nvSpPr>
          <p:spPr>
            <a:xfrm>
              <a:off x="5300903" y="2657047"/>
              <a:ext cx="168732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altLang="zh-CN" sz="2000" dirty="0" err="1">
                  <a:solidFill>
                    <a:srgbClr val="7C2348"/>
                  </a:solidFill>
                  <a:latin typeface="Candara" panose="020E0502030303020204" pitchFamily="34" charset="0"/>
                </a:rPr>
                <a:t>Behaviors</a:t>
              </a:r>
              <a:endParaRPr lang="en-GB" sz="2000" dirty="0">
                <a:solidFill>
                  <a:srgbClr val="7C2348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A040B7B1-620F-D1BE-E2D1-C965F3C4EB96}"/>
                </a:ext>
              </a:extLst>
            </p:cNvPr>
            <p:cNvSpPr txBox="1"/>
            <p:nvPr/>
          </p:nvSpPr>
          <p:spPr>
            <a:xfrm>
              <a:off x="5878342" y="3113548"/>
              <a:ext cx="50847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altLang="zh-CN" sz="2000" dirty="0">
                  <a:solidFill>
                    <a:srgbClr val="7C2348"/>
                  </a:solidFill>
                </a:rPr>
                <a:t>IoT</a:t>
              </a:r>
            </a:p>
          </p:txBody>
        </p:sp>
        <p:sp>
          <p:nvSpPr>
            <p:cNvPr id="59" name="Up Arrow 58">
              <a:extLst>
                <a:ext uri="{FF2B5EF4-FFF2-40B4-BE49-F238E27FC236}">
                  <a16:creationId xmlns:a16="http://schemas.microsoft.com/office/drawing/2014/main" id="{7AB867B6-4BAB-9713-18F9-26F55F9D747B}"/>
                </a:ext>
              </a:extLst>
            </p:cNvPr>
            <p:cNvSpPr/>
            <p:nvPr/>
          </p:nvSpPr>
          <p:spPr>
            <a:xfrm>
              <a:off x="6050619" y="3033750"/>
              <a:ext cx="187890" cy="118165"/>
            </a:xfrm>
            <a:prstGeom prst="upArrow">
              <a:avLst/>
            </a:prstGeom>
            <a:solidFill>
              <a:srgbClr val="7C2348"/>
            </a:solidFill>
            <a:ln>
              <a:solidFill>
                <a:srgbClr val="7C234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B8D60D5A-E882-CF88-5748-8361AA7B5A28}"/>
                </a:ext>
              </a:extLst>
            </p:cNvPr>
            <p:cNvSpPr txBox="1"/>
            <p:nvPr/>
          </p:nvSpPr>
          <p:spPr>
            <a:xfrm rot="1800000">
              <a:off x="7227018" y="3868228"/>
              <a:ext cx="216597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altLang="zh-CN" sz="2000" dirty="0">
                  <a:solidFill>
                    <a:srgbClr val="7C2348"/>
                  </a:solidFill>
                  <a:latin typeface="Candara" panose="020E0502030303020204" pitchFamily="34" charset="0"/>
                </a:rPr>
                <a:t>Physical </a:t>
              </a:r>
              <a:r>
                <a:rPr lang="en-GB" altLang="zh-CN" sz="2000" dirty="0" err="1">
                  <a:solidFill>
                    <a:srgbClr val="7C2348"/>
                  </a:solidFill>
                  <a:latin typeface="Candara" panose="020E0502030303020204" pitchFamily="34" charset="0"/>
                </a:rPr>
                <a:t>behaviors</a:t>
              </a:r>
              <a:endParaRPr lang="en-GB" altLang="zh-CN" sz="2000" dirty="0">
                <a:solidFill>
                  <a:srgbClr val="7C2348"/>
                </a:solidFill>
                <a:latin typeface="Candara" panose="020E0502030303020204" pitchFamily="34" charset="0"/>
              </a:endParaRPr>
            </a:p>
          </p:txBody>
        </p:sp>
        <p:cxnSp>
          <p:nvCxnSpPr>
            <p:cNvPr id="5123" name="Straight Connector 5122">
              <a:extLst>
                <a:ext uri="{FF2B5EF4-FFF2-40B4-BE49-F238E27FC236}">
                  <a16:creationId xmlns:a16="http://schemas.microsoft.com/office/drawing/2014/main" id="{E9322C39-ECCC-1A0E-62AE-E995C46E901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677322" y="3138099"/>
              <a:ext cx="662573" cy="382536"/>
            </a:xfrm>
            <a:prstGeom prst="line">
              <a:avLst/>
            </a:prstGeom>
            <a:ln w="28575">
              <a:solidFill>
                <a:srgbClr val="7C2348"/>
              </a:solidFill>
              <a:prstDash val="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riangle 8">
              <a:extLst>
                <a:ext uri="{FF2B5EF4-FFF2-40B4-BE49-F238E27FC236}">
                  <a16:creationId xmlns:a16="http://schemas.microsoft.com/office/drawing/2014/main" id="{14C8DCD6-1078-2A30-69C1-6BA27E1FA4DC}"/>
                </a:ext>
              </a:extLst>
            </p:cNvPr>
            <p:cNvSpPr/>
            <p:nvPr/>
          </p:nvSpPr>
          <p:spPr>
            <a:xfrm rot="10800000">
              <a:off x="5267720" y="2559913"/>
              <a:ext cx="1717964" cy="1481003"/>
            </a:xfrm>
            <a:prstGeom prst="triangle">
              <a:avLst/>
            </a:prstGeom>
            <a:noFill/>
            <a:ln w="28575">
              <a:solidFill>
                <a:srgbClr val="7C2348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E841AEA-45E9-2B93-2D64-2C6345E2451F}"/>
                </a:ext>
              </a:extLst>
            </p:cNvPr>
            <p:cNvSpPr txBox="1"/>
            <p:nvPr/>
          </p:nvSpPr>
          <p:spPr>
            <a:xfrm rot="1800000">
              <a:off x="6927320" y="4465556"/>
              <a:ext cx="270138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altLang="zh-CN" sz="2000" dirty="0">
                  <a:solidFill>
                    <a:srgbClr val="7C2348"/>
                  </a:solidFill>
                  <a:latin typeface="Candara" panose="020E0502030303020204" pitchFamily="34" charset="0"/>
                </a:rPr>
                <a:t>Physiological </a:t>
              </a:r>
              <a:r>
                <a:rPr lang="en-GB" altLang="zh-CN" sz="2000" dirty="0" err="1">
                  <a:solidFill>
                    <a:srgbClr val="7C2348"/>
                  </a:solidFill>
                  <a:latin typeface="Candara" panose="020E0502030303020204" pitchFamily="34" charset="0"/>
                </a:rPr>
                <a:t>behaviors</a:t>
              </a:r>
              <a:endParaRPr lang="en-GB" altLang="zh-CN" sz="2000" dirty="0">
                <a:solidFill>
                  <a:srgbClr val="7C2348"/>
                </a:solidFill>
                <a:latin typeface="Candara" panose="020E0502030303020204" pitchFamily="34" charset="0"/>
              </a:endParaRP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18CE9FCC-8084-A5C5-73C1-93676ED8DE3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390735" y="3565085"/>
              <a:ext cx="698575" cy="403322"/>
            </a:xfrm>
            <a:prstGeom prst="line">
              <a:avLst/>
            </a:prstGeom>
            <a:ln w="28575">
              <a:solidFill>
                <a:srgbClr val="7C2348"/>
              </a:solidFill>
              <a:prstDash val="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10BBB053-A85C-2848-298E-0C5CED54DAFB}"/>
              </a:ext>
            </a:extLst>
          </p:cNvPr>
          <p:cNvSpPr/>
          <p:nvPr/>
        </p:nvSpPr>
        <p:spPr>
          <a:xfrm>
            <a:off x="2945331" y="972152"/>
            <a:ext cx="7305574" cy="514951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59385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87A94787-0745-44E9-0D23-42478E4B7177}"/>
              </a:ext>
            </a:extLst>
          </p:cNvPr>
          <p:cNvGrpSpPr/>
          <p:nvPr/>
        </p:nvGrpSpPr>
        <p:grpSpPr>
          <a:xfrm>
            <a:off x="1433582" y="2474635"/>
            <a:ext cx="2636133" cy="1674578"/>
            <a:chOff x="2584575" y="1766487"/>
            <a:chExt cx="5462145" cy="346977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29CEB99-6214-12DA-C43D-E2015184226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546" b="546"/>
            <a:stretch/>
          </p:blipFill>
          <p:spPr>
            <a:xfrm>
              <a:off x="2584575" y="1766487"/>
              <a:ext cx="5462145" cy="3469775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EBF5880-A3C2-972B-31A9-A0C6D5922A0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21576" y="1905800"/>
              <a:ext cx="2055434" cy="837399"/>
            </a:xfrm>
            <a:prstGeom prst="rect">
              <a:avLst/>
            </a:prstGeom>
            <a:ln w="19050">
              <a:solidFill>
                <a:schemeClr val="tx1"/>
              </a:solidFill>
              <a:prstDash val="dash"/>
            </a:ln>
          </p:spPr>
        </p:pic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707FD84A-508C-6C6B-0E0A-2D4DBD97DBF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838" b="4066"/>
          <a:stretch/>
        </p:blipFill>
        <p:spPr>
          <a:xfrm>
            <a:off x="2724787" y="2135865"/>
            <a:ext cx="5397500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9268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erson sitting on a stool with a stethoscope over his face&#10;&#10;Description automatically generated">
            <a:extLst>
              <a:ext uri="{FF2B5EF4-FFF2-40B4-BE49-F238E27FC236}">
                <a16:creationId xmlns:a16="http://schemas.microsoft.com/office/drawing/2014/main" id="{E804ED2A-7AE3-4230-7F01-F29C8DF630C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73" t="16036" r="1232" b="2109"/>
          <a:stretch/>
        </p:blipFill>
        <p:spPr>
          <a:xfrm>
            <a:off x="4110241" y="3342627"/>
            <a:ext cx="3494985" cy="20969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76497CA-E916-0A2E-1783-82684C1910C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36" t="-336" r="211" b="842"/>
          <a:stretch/>
        </p:blipFill>
        <p:spPr>
          <a:xfrm>
            <a:off x="6096000" y="3429000"/>
            <a:ext cx="1439054" cy="478266"/>
          </a:xfrm>
          <a:prstGeom prst="rect">
            <a:avLst/>
          </a:prstGeom>
          <a:ln w="19050">
            <a:solidFill>
              <a:schemeClr val="tx1"/>
            </a:solidFill>
            <a:prstDash val="dash"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28ED787-1DFD-467D-E26F-FF335C8FF9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35365" y="3422606"/>
            <a:ext cx="476952" cy="766104"/>
          </a:xfrm>
          <a:prstGeom prst="rect">
            <a:avLst/>
          </a:prstGeom>
          <a:ln w="19050">
            <a:solidFill>
              <a:schemeClr val="tx1"/>
            </a:solidFill>
            <a:prstDash val="dash"/>
          </a:ln>
        </p:spPr>
      </p:pic>
      <p:pic>
        <p:nvPicPr>
          <p:cNvPr id="10" name="Picture 9" descr="A picture containing text, indoor, floor&#10;&#10;Description automatically generated">
            <a:extLst>
              <a:ext uri="{FF2B5EF4-FFF2-40B4-BE49-F238E27FC236}">
                <a16:creationId xmlns:a16="http://schemas.microsoft.com/office/drawing/2014/main" id="{AB72EA7F-0B98-6D31-2CE3-8AABCFF7288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3" t="15419" r="-63" b="4579"/>
          <a:stretch/>
        </p:blipFill>
        <p:spPr>
          <a:xfrm>
            <a:off x="2172952" y="1012742"/>
            <a:ext cx="5932660" cy="355959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477130A-5C56-C1C3-6211-5F258A90983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31750" y="1128855"/>
            <a:ext cx="1903615" cy="1406468"/>
          </a:xfrm>
          <a:prstGeom prst="rect">
            <a:avLst/>
          </a:prstGeom>
          <a:ln w="28575">
            <a:solidFill>
              <a:schemeClr val="tx1"/>
            </a:solidFill>
            <a:prstDash val="dash"/>
          </a:ln>
        </p:spPr>
      </p:pic>
    </p:spTree>
    <p:extLst>
      <p:ext uri="{BB962C8B-B14F-4D97-AF65-F5344CB8AC3E}">
        <p14:creationId xmlns:p14="http://schemas.microsoft.com/office/powerpoint/2010/main" val="24108981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AAAA96F-B3C5-28EC-1941-32FB043ADE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048" b="5251"/>
          <a:stretch/>
        </p:blipFill>
        <p:spPr>
          <a:xfrm>
            <a:off x="2209800" y="1097279"/>
            <a:ext cx="7772400" cy="466344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3CD7CA0-04E4-5EB8-B9B8-74D94EA5AC5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76" b="401"/>
          <a:stretch/>
        </p:blipFill>
        <p:spPr>
          <a:xfrm>
            <a:off x="2432558" y="3961016"/>
            <a:ext cx="2077450" cy="1664868"/>
          </a:xfrm>
          <a:prstGeom prst="rect">
            <a:avLst/>
          </a:prstGeom>
          <a:ln w="28575">
            <a:solidFill>
              <a:schemeClr val="tx1"/>
            </a:solidFill>
            <a:prstDash val="dash"/>
          </a:ln>
        </p:spPr>
      </p:pic>
    </p:spTree>
    <p:extLst>
      <p:ext uri="{BB962C8B-B14F-4D97-AF65-F5344CB8AC3E}">
        <p14:creationId xmlns:p14="http://schemas.microsoft.com/office/powerpoint/2010/main" val="1623828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behavior and behavior&#10;&#10;Description automatically generated">
            <a:extLst>
              <a:ext uri="{FF2B5EF4-FFF2-40B4-BE49-F238E27FC236}">
                <a16:creationId xmlns:a16="http://schemas.microsoft.com/office/drawing/2014/main" id="{7328A95D-1267-3546-9DCD-7CBD567B2F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932" t="-2080" r="470" b="329"/>
          <a:stretch/>
        </p:blipFill>
        <p:spPr>
          <a:xfrm>
            <a:off x="2963119" y="1114065"/>
            <a:ext cx="6030408" cy="4522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2592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B15CF78-D57A-9008-05BD-7C71FE436A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45" t="3589" r="1149" b="20142"/>
          <a:stretch/>
        </p:blipFill>
        <p:spPr>
          <a:xfrm>
            <a:off x="3170499" y="2194560"/>
            <a:ext cx="4326463" cy="259587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FFEFAAB-7899-0EB7-95EC-F92736524FE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639" b="-639"/>
          <a:stretch/>
        </p:blipFill>
        <p:spPr>
          <a:xfrm>
            <a:off x="5838093" y="3768920"/>
            <a:ext cx="1560236" cy="944786"/>
          </a:xfrm>
          <a:prstGeom prst="rect">
            <a:avLst/>
          </a:prstGeom>
          <a:ln w="19050">
            <a:solidFill>
              <a:schemeClr val="tx1"/>
            </a:solidFill>
            <a:prstDash val="dash"/>
          </a:ln>
        </p:spPr>
      </p:pic>
    </p:spTree>
    <p:extLst>
      <p:ext uri="{BB962C8B-B14F-4D97-AF65-F5344CB8AC3E}">
        <p14:creationId xmlns:p14="http://schemas.microsoft.com/office/powerpoint/2010/main" val="26303073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FCADE6A-D581-083D-65CA-780EC6CD4FBB}"/>
              </a:ext>
            </a:extLst>
          </p:cNvPr>
          <p:cNvSpPr/>
          <p:nvPr/>
        </p:nvSpPr>
        <p:spPr>
          <a:xfrm>
            <a:off x="3495554" y="1481559"/>
            <a:ext cx="3912243" cy="378492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ysClr val="windowText" lastClr="000000"/>
              </a:solidFill>
            </a:endParaRPr>
          </a:p>
        </p:txBody>
      </p:sp>
      <p:pic>
        <p:nvPicPr>
          <p:cNvPr id="5" name="Picture 4" descr="A white logo with a heart on it&#10;&#10;Description automatically generated">
            <a:extLst>
              <a:ext uri="{FF2B5EF4-FFF2-40B4-BE49-F238E27FC236}">
                <a16:creationId xmlns:a16="http://schemas.microsoft.com/office/drawing/2014/main" id="{7E3199CF-2090-D7A7-3733-0BD64D85C5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2020" y="2115835"/>
            <a:ext cx="1479309" cy="2299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9969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5DF7A5B-85BB-1DE2-E14D-CC8268A172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77" r="7461"/>
          <a:stretch/>
        </p:blipFill>
        <p:spPr>
          <a:xfrm>
            <a:off x="4406900" y="1739900"/>
            <a:ext cx="3378200" cy="337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0633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749AE97-AA9E-58C9-ADAE-5BD68E22FB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31" t="-32795" r="25" b="-32888"/>
          <a:stretch/>
        </p:blipFill>
        <p:spPr>
          <a:xfrm>
            <a:off x="1772876" y="1083848"/>
            <a:ext cx="7048983" cy="422939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 descr="A person holding a transparent box&#10;&#10;Description automatically generated">
            <a:extLst>
              <a:ext uri="{FF2B5EF4-FFF2-40B4-BE49-F238E27FC236}">
                <a16:creationId xmlns:a16="http://schemas.microsoft.com/office/drawing/2014/main" id="{B4E89AAB-B96C-FC3F-D385-504CC019B5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1546" y="1456152"/>
            <a:ext cx="7200900" cy="4318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441136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B1777F3-682D-64CB-5152-E62C7D129D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36" t="-4252" r="211" b="-75366"/>
          <a:stretch/>
        </p:blipFill>
        <p:spPr>
          <a:xfrm>
            <a:off x="2516806" y="2147793"/>
            <a:ext cx="6863787" cy="411827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754345A-134F-B0F1-E78F-0AB912AFAA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8006" y="4537276"/>
            <a:ext cx="1519510" cy="12963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533DBE6-3276-D215-9E47-E84A4C7A1D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1967" y="4537276"/>
            <a:ext cx="2887827" cy="131606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B51E993-1B51-EA16-3F30-7818922818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7925" y="4616891"/>
            <a:ext cx="707943" cy="1137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7652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A95CF60-0D08-CA71-905D-E06FE49A3A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5" r="685"/>
          <a:stretch/>
        </p:blipFill>
        <p:spPr>
          <a:xfrm>
            <a:off x="2263015" y="1129209"/>
            <a:ext cx="7665970" cy="459958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8929EFE-4E80-21AC-89C1-38B6E48BE8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7227" y="4166839"/>
            <a:ext cx="2642023" cy="1303526"/>
          </a:xfrm>
          <a:prstGeom prst="rect">
            <a:avLst/>
          </a:prstGeom>
          <a:ln w="28575">
            <a:solidFill>
              <a:schemeClr val="tx1"/>
            </a:solidFill>
            <a:prstDash val="dash"/>
          </a:ln>
        </p:spPr>
      </p:pic>
    </p:spTree>
    <p:extLst>
      <p:ext uri="{BB962C8B-B14F-4D97-AF65-F5344CB8AC3E}">
        <p14:creationId xmlns:p14="http://schemas.microsoft.com/office/powerpoint/2010/main" val="12128942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FB616DB-0B64-E85B-9A4B-4D705FE60E4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52898"/>
          <a:stretch/>
        </p:blipFill>
        <p:spPr>
          <a:xfrm>
            <a:off x="5681142" y="-156212"/>
            <a:ext cx="2655681" cy="35852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398E766-3952-B522-A87D-E85193B1BA5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950" t="1704" r="8348"/>
          <a:stretch/>
        </p:blipFill>
        <p:spPr>
          <a:xfrm>
            <a:off x="2133600" y="-156212"/>
            <a:ext cx="3547542" cy="35852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AB0071F-67C4-2569-64CC-9D6517CC0D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1142" y="2092272"/>
            <a:ext cx="1277731" cy="1197244"/>
          </a:xfrm>
          <a:prstGeom prst="rect">
            <a:avLst/>
          </a:prstGeom>
          <a:ln w="28575">
            <a:solidFill>
              <a:schemeClr val="tx1"/>
            </a:solidFill>
            <a:prstDash val="dash"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366E598-44C7-5D20-1AAA-6EFC9CF776A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381" t="-316" r="465" b="316"/>
          <a:stretch/>
        </p:blipFill>
        <p:spPr>
          <a:xfrm>
            <a:off x="5962316" y="3599046"/>
            <a:ext cx="5080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3752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204</TotalTime>
  <Words>161</Words>
  <Application>Microsoft Macintosh PowerPoint</Application>
  <PresentationFormat>Widescreen</PresentationFormat>
  <Paragraphs>12</Paragraphs>
  <Slides>12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Aptos</vt:lpstr>
      <vt:lpstr>Aptos Display</vt:lpstr>
      <vt:lpstr>Arial</vt:lpstr>
      <vt:lpstr>Candara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XIE Wentao</dc:creator>
  <cp:lastModifiedBy>XIE Wentao</cp:lastModifiedBy>
  <cp:revision>4</cp:revision>
  <dcterms:created xsi:type="dcterms:W3CDTF">2024-09-09T05:52:03Z</dcterms:created>
  <dcterms:modified xsi:type="dcterms:W3CDTF">2024-09-09T10:22:00Z</dcterms:modified>
</cp:coreProperties>
</file>